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7" r:id="rId14"/>
    <p:sldId id="268" r:id="rId15"/>
    <p:sldId id="269" r:id="rId16"/>
    <p:sldId id="270" r:id="rId17"/>
    <p:sldId id="271" r:id="rId18"/>
    <p:sldId id="272" r:id="rId19"/>
    <p:sldId id="273" r:id="rId20"/>
    <p:sldId id="279" r:id="rId21"/>
    <p:sldId id="278" r:id="rId22"/>
    <p:sldId id="274" r:id="rId23"/>
    <p:sldId id="275" r:id="rId24"/>
    <p:sldId id="27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4"/>
  </p:normalViewPr>
  <p:slideViewPr>
    <p:cSldViewPr snapToGrid="0" snapToObjects="1">
      <p:cViewPr varScale="1">
        <p:scale>
          <a:sx n="124" d="100"/>
          <a:sy n="124" d="100"/>
        </p:scale>
        <p:origin x="74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8BD10F-DA95-E04B-97F0-FA7FDA233CAF}" type="datetimeFigureOut">
              <a:rPr lang="en-US" smtClean="0"/>
              <a:t>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2018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69139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55200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311635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8BD10F-DA95-E04B-97F0-FA7FDA233CAF}" type="datetimeFigureOut">
              <a:rPr lang="en-US" smtClean="0"/>
              <a:t>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38173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8BD10F-DA95-E04B-97F0-FA7FDA233CAF}" type="datetimeFigureOut">
              <a:rPr lang="en-US" smtClean="0"/>
              <a:t>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52097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8BD10F-DA95-E04B-97F0-FA7FDA233CAF}" type="datetimeFigureOut">
              <a:rPr lang="en-US" smtClean="0"/>
              <a:t>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7560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8BD10F-DA95-E04B-97F0-FA7FDA233CAF}" type="datetimeFigureOut">
              <a:rPr lang="en-US" smtClean="0"/>
              <a:t>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81798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BD10F-DA95-E04B-97F0-FA7FDA233CAF}" type="datetimeFigureOut">
              <a:rPr lang="en-US" smtClean="0"/>
              <a:t>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85205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74600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49991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BD10F-DA95-E04B-97F0-FA7FDA233CAF}" type="datetimeFigureOut">
              <a:rPr lang="en-US" smtClean="0"/>
              <a:t>1/9/19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40E31-20F5-5749-AAC6-FE10980BF84B}" type="slidenum">
              <a:rPr lang="en-US" smtClean="0"/>
              <a:t>‹#›</a:t>
            </a:fld>
            <a:endParaRPr lang="en-US"/>
          </a:p>
        </p:txBody>
      </p:sp>
    </p:spTree>
    <p:extLst>
      <p:ext uri="{BB962C8B-B14F-4D97-AF65-F5344CB8AC3E}">
        <p14:creationId xmlns:p14="http://schemas.microsoft.com/office/powerpoint/2010/main" val="2811210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news-medical.net/news/20190104/New-method-for-automation-of-DNA-origami.aspx" TargetMode="External"/><Relationship Id="rId2" Type="http://schemas.openxmlformats.org/officeDocument/2006/relationships/hyperlink" Target="https://biodesign.asu.edu/news/dna-auto-pilo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Molecular Biology</a:t>
            </a:r>
            <a:br>
              <a:rPr lang="en-US" dirty="0"/>
            </a:br>
            <a:r>
              <a:rPr lang="en-US" dirty="0" err="1"/>
              <a:t>Biol</a:t>
            </a:r>
            <a:r>
              <a:rPr lang="en-US" dirty="0"/>
              <a:t> 480</a:t>
            </a:r>
          </a:p>
        </p:txBody>
      </p:sp>
      <p:sp>
        <p:nvSpPr>
          <p:cNvPr id="3" name="Subtitle 2"/>
          <p:cNvSpPr>
            <a:spLocks noGrp="1"/>
          </p:cNvSpPr>
          <p:nvPr>
            <p:ph type="subTitle" idx="1"/>
          </p:nvPr>
        </p:nvSpPr>
        <p:spPr/>
        <p:txBody>
          <a:bodyPr/>
          <a:lstStyle/>
          <a:p>
            <a:r>
              <a:rPr lang="en-US" dirty="0"/>
              <a:t>Spring 2019</a:t>
            </a:r>
          </a:p>
          <a:p>
            <a:r>
              <a:rPr lang="en-US" dirty="0"/>
              <a:t>Heidi Super</a:t>
            </a:r>
          </a:p>
        </p:txBody>
      </p:sp>
      <p:pic>
        <p:nvPicPr>
          <p:cNvPr id="4" name="Picture 3"/>
          <p:cNvPicPr>
            <a:picLocks noChangeAspect="1"/>
          </p:cNvPicPr>
          <p:nvPr/>
        </p:nvPicPr>
        <p:blipFill>
          <a:blip r:embed="rId2"/>
          <a:stretch>
            <a:fillRect/>
          </a:stretch>
        </p:blipFill>
        <p:spPr>
          <a:xfrm>
            <a:off x="2915497" y="940255"/>
            <a:ext cx="3439205" cy="919098"/>
          </a:xfrm>
          <a:prstGeom prst="rect">
            <a:avLst/>
          </a:prstGeom>
        </p:spPr>
      </p:pic>
      <p:pic>
        <p:nvPicPr>
          <p:cNvPr id="6" name="Picture 5"/>
          <p:cNvPicPr>
            <a:picLocks noChangeAspect="1"/>
          </p:cNvPicPr>
          <p:nvPr/>
        </p:nvPicPr>
        <p:blipFill>
          <a:blip r:embed="rId3"/>
          <a:stretch>
            <a:fillRect/>
          </a:stretch>
        </p:blipFill>
        <p:spPr>
          <a:xfrm>
            <a:off x="6603631" y="3372529"/>
            <a:ext cx="2337538" cy="2990849"/>
          </a:xfrm>
          <a:prstGeom prst="rect">
            <a:avLst/>
          </a:prstGeom>
        </p:spPr>
      </p:pic>
    </p:spTree>
    <p:extLst>
      <p:ext uri="{BB962C8B-B14F-4D97-AF65-F5344CB8AC3E}">
        <p14:creationId xmlns:p14="http://schemas.microsoft.com/office/powerpoint/2010/main" val="3900563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 molecules</a:t>
            </a:r>
          </a:p>
        </p:txBody>
      </p:sp>
      <p:sp>
        <p:nvSpPr>
          <p:cNvPr id="3" name="Content Placeholder 2"/>
          <p:cNvSpPr>
            <a:spLocks noGrp="1"/>
          </p:cNvSpPr>
          <p:nvPr>
            <p:ph idx="1"/>
          </p:nvPr>
        </p:nvSpPr>
        <p:spPr/>
        <p:txBody>
          <a:bodyPr>
            <a:normAutofit lnSpcReduction="10000"/>
          </a:bodyPr>
          <a:lstStyle/>
          <a:p>
            <a:pPr marL="0" indent="0">
              <a:buNone/>
            </a:pPr>
            <a:r>
              <a:rPr lang="en-US" dirty="0"/>
              <a:t>Molecules &gt;1000 molecular weight</a:t>
            </a:r>
          </a:p>
          <a:p>
            <a:r>
              <a:rPr lang="en-US" dirty="0"/>
              <a:t>Polysaccharides</a:t>
            </a:r>
          </a:p>
          <a:p>
            <a:pPr marL="0" indent="0">
              <a:buNone/>
            </a:pPr>
            <a:endParaRPr lang="en-US" dirty="0"/>
          </a:p>
          <a:p>
            <a:r>
              <a:rPr lang="en-US" dirty="0"/>
              <a:t>Lipids</a:t>
            </a:r>
          </a:p>
          <a:p>
            <a:endParaRPr lang="en-US" dirty="0"/>
          </a:p>
          <a:p>
            <a:r>
              <a:rPr lang="en-US" dirty="0"/>
              <a:t>Nucleic Acids (DNA and RNA)</a:t>
            </a:r>
          </a:p>
          <a:p>
            <a:endParaRPr lang="en-US" dirty="0"/>
          </a:p>
          <a:p>
            <a:r>
              <a:rPr lang="en-US" dirty="0"/>
              <a:t>Proteins </a:t>
            </a:r>
          </a:p>
          <a:p>
            <a:endParaRPr lang="en-US" dirty="0"/>
          </a:p>
          <a:p>
            <a:pPr marL="0" indent="0">
              <a:buNone/>
            </a:pPr>
            <a:endParaRPr lang="en-US" dirty="0"/>
          </a:p>
        </p:txBody>
      </p:sp>
    </p:spTree>
    <p:extLst>
      <p:ext uri="{BB962C8B-B14F-4D97-AF65-F5344CB8AC3E}">
        <p14:creationId xmlns:p14="http://schemas.microsoft.com/office/powerpoint/2010/main" val="294389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Prototype cell</a:t>
            </a:r>
          </a:p>
        </p:txBody>
      </p:sp>
      <p:sp>
        <p:nvSpPr>
          <p:cNvPr id="3" name="Content Placeholder 2"/>
          <p:cNvSpPr>
            <a:spLocks noGrp="1"/>
          </p:cNvSpPr>
          <p:nvPr>
            <p:ph idx="1"/>
          </p:nvPr>
        </p:nvSpPr>
        <p:spPr/>
        <p:txBody>
          <a:bodyPr/>
          <a:lstStyle/>
          <a:p>
            <a:r>
              <a:rPr lang="en-US" dirty="0"/>
              <a:t>~70% water (small molecule)</a:t>
            </a:r>
          </a:p>
          <a:p>
            <a:endParaRPr lang="en-US" dirty="0"/>
          </a:p>
          <a:p>
            <a:r>
              <a:rPr lang="en-US" dirty="0"/>
              <a:t>Of the non-water part</a:t>
            </a:r>
          </a:p>
          <a:p>
            <a:pPr lvl="1"/>
            <a:r>
              <a:rPr lang="en-US" dirty="0"/>
              <a:t>~50% protein</a:t>
            </a:r>
          </a:p>
          <a:p>
            <a:pPr lvl="1"/>
            <a:r>
              <a:rPr lang="en-US" dirty="0"/>
              <a:t>~20% nucleic acids</a:t>
            </a:r>
          </a:p>
          <a:p>
            <a:pPr lvl="1"/>
            <a:r>
              <a:rPr lang="en-US" dirty="0"/>
              <a:t>~7% polysaccharides and lipids</a:t>
            </a:r>
          </a:p>
          <a:p>
            <a:pPr lvl="1"/>
            <a:endParaRPr lang="en-US" dirty="0"/>
          </a:p>
          <a:p>
            <a:pPr lvl="1"/>
            <a:r>
              <a:rPr lang="en-US" dirty="0"/>
              <a:t>~23%  small molecules—other than water</a:t>
            </a:r>
          </a:p>
        </p:txBody>
      </p:sp>
    </p:spTree>
    <p:extLst>
      <p:ext uri="{BB962C8B-B14F-4D97-AF65-F5344CB8AC3E}">
        <p14:creationId xmlns:p14="http://schemas.microsoft.com/office/powerpoint/2010/main" val="3917674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Abundance reflects importance</a:t>
            </a:r>
          </a:p>
        </p:txBody>
      </p:sp>
      <p:sp>
        <p:nvSpPr>
          <p:cNvPr id="3" name="Content Placeholder 2"/>
          <p:cNvSpPr>
            <a:spLocks noGrp="1"/>
          </p:cNvSpPr>
          <p:nvPr>
            <p:ph idx="1"/>
          </p:nvPr>
        </p:nvSpPr>
        <p:spPr/>
        <p:txBody>
          <a:bodyPr/>
          <a:lstStyle/>
          <a:p>
            <a:r>
              <a:rPr lang="en-US" dirty="0"/>
              <a:t>Proteins---really define the cell</a:t>
            </a:r>
          </a:p>
          <a:p>
            <a:endParaRPr lang="en-US" dirty="0"/>
          </a:p>
          <a:p>
            <a:pPr lvl="1"/>
            <a:r>
              <a:rPr lang="en-US" dirty="0"/>
              <a:t>A </a:t>
            </a:r>
            <a:r>
              <a:rPr lang="en-US" dirty="0">
                <a:solidFill>
                  <a:srgbClr val="FF0000"/>
                </a:solidFill>
              </a:rPr>
              <a:t>skin</a:t>
            </a:r>
            <a:r>
              <a:rPr lang="en-US" dirty="0"/>
              <a:t> cell differs from a </a:t>
            </a:r>
            <a:r>
              <a:rPr lang="en-US" dirty="0">
                <a:solidFill>
                  <a:srgbClr val="FF0000"/>
                </a:solidFill>
              </a:rPr>
              <a:t>muscle</a:t>
            </a:r>
            <a:r>
              <a:rPr lang="en-US" dirty="0"/>
              <a:t> cell primarily in the subset of proteins it makes.  (Both have the same small molecules, and of course both have the same DNA)</a:t>
            </a:r>
          </a:p>
          <a:p>
            <a:pPr marL="457200" lvl="1" indent="0">
              <a:buNone/>
            </a:pPr>
            <a:endParaRPr lang="en-US" dirty="0"/>
          </a:p>
        </p:txBody>
      </p:sp>
    </p:spTree>
    <p:extLst>
      <p:ext uri="{BB962C8B-B14F-4D97-AF65-F5344CB8AC3E}">
        <p14:creationId xmlns:p14="http://schemas.microsoft.com/office/powerpoint/2010/main" val="4273184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Differentiated/specialized cells</a:t>
            </a:r>
          </a:p>
        </p:txBody>
      </p:sp>
      <p:pic>
        <p:nvPicPr>
          <p:cNvPr id="4" name="Content Placeholder 3"/>
          <p:cNvPicPr>
            <a:picLocks noGrp="1" noChangeAspect="1"/>
          </p:cNvPicPr>
          <p:nvPr>
            <p:ph idx="1"/>
          </p:nvPr>
        </p:nvPicPr>
        <p:blipFill>
          <a:blip r:embed="rId2"/>
          <a:srcRect l="3821" r="3821"/>
          <a:stretch>
            <a:fillRect/>
          </a:stretch>
        </p:blipFill>
        <p:spPr>
          <a:xfrm>
            <a:off x="443188" y="1613042"/>
            <a:ext cx="8243612" cy="4533669"/>
          </a:xfrm>
        </p:spPr>
      </p:pic>
    </p:spTree>
    <p:extLst>
      <p:ext uri="{BB962C8B-B14F-4D97-AF65-F5344CB8AC3E}">
        <p14:creationId xmlns:p14="http://schemas.microsoft.com/office/powerpoint/2010/main" val="2408314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of proteins</a:t>
            </a:r>
          </a:p>
        </p:txBody>
      </p:sp>
      <p:sp>
        <p:nvSpPr>
          <p:cNvPr id="3" name="Content Placeholder 2"/>
          <p:cNvSpPr>
            <a:spLocks noGrp="1"/>
          </p:cNvSpPr>
          <p:nvPr>
            <p:ph idx="1"/>
          </p:nvPr>
        </p:nvSpPr>
        <p:spPr/>
        <p:txBody>
          <a:bodyPr>
            <a:normAutofit/>
          </a:bodyPr>
          <a:lstStyle/>
          <a:p>
            <a:r>
              <a:rPr lang="en-US" dirty="0">
                <a:solidFill>
                  <a:srgbClr val="FF0000"/>
                </a:solidFill>
              </a:rPr>
              <a:t>Structure</a:t>
            </a:r>
            <a:r>
              <a:rPr lang="en-US" dirty="0"/>
              <a:t>---major component of the scaffolding/skeleton of the cell.  Major component of chromosomes. </a:t>
            </a:r>
          </a:p>
          <a:p>
            <a:r>
              <a:rPr lang="en-US" dirty="0">
                <a:solidFill>
                  <a:srgbClr val="FF0000"/>
                </a:solidFill>
              </a:rPr>
              <a:t>Catalysts</a:t>
            </a:r>
            <a:r>
              <a:rPr lang="en-US" dirty="0"/>
              <a:t>---enzymes which facilitate chemical reactions</a:t>
            </a:r>
          </a:p>
          <a:p>
            <a:r>
              <a:rPr lang="en-US" dirty="0">
                <a:solidFill>
                  <a:srgbClr val="FF0000"/>
                </a:solidFill>
              </a:rPr>
              <a:t>Communication</a:t>
            </a:r>
            <a:r>
              <a:rPr lang="en-US" dirty="0"/>
              <a:t>---receptors and signal transduction molecules. </a:t>
            </a:r>
          </a:p>
          <a:p>
            <a:endParaRPr lang="en-US" dirty="0"/>
          </a:p>
        </p:txBody>
      </p:sp>
    </p:spTree>
    <p:extLst>
      <p:ext uri="{BB962C8B-B14F-4D97-AF65-F5344CB8AC3E}">
        <p14:creationId xmlns:p14="http://schemas.microsoft.com/office/powerpoint/2010/main" val="598026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of proteins (continued)</a:t>
            </a:r>
          </a:p>
        </p:txBody>
      </p:sp>
      <p:sp>
        <p:nvSpPr>
          <p:cNvPr id="3" name="Content Placeholder 2"/>
          <p:cNvSpPr>
            <a:spLocks noGrp="1"/>
          </p:cNvSpPr>
          <p:nvPr>
            <p:ph idx="1"/>
          </p:nvPr>
        </p:nvSpPr>
        <p:spPr/>
        <p:txBody>
          <a:bodyPr>
            <a:normAutofit/>
          </a:bodyPr>
          <a:lstStyle/>
          <a:p>
            <a:r>
              <a:rPr lang="en-US" dirty="0">
                <a:solidFill>
                  <a:srgbClr val="FF0000"/>
                </a:solidFill>
              </a:rPr>
              <a:t>Regulation/adaptation</a:t>
            </a:r>
            <a:r>
              <a:rPr lang="en-US" dirty="0"/>
              <a:t>---proteins regulate gene expression allowing cells to change activities.</a:t>
            </a:r>
          </a:p>
          <a:p>
            <a:r>
              <a:rPr lang="en-US" dirty="0">
                <a:solidFill>
                  <a:srgbClr val="FF0000"/>
                </a:solidFill>
              </a:rPr>
              <a:t>Movement</a:t>
            </a:r>
            <a:r>
              <a:rPr lang="en-US" dirty="0"/>
              <a:t>—of other molecules inside the cell or of the cell itself.</a:t>
            </a:r>
          </a:p>
          <a:p>
            <a:r>
              <a:rPr lang="en-US" dirty="0">
                <a:solidFill>
                  <a:srgbClr val="FF0000"/>
                </a:solidFill>
              </a:rPr>
              <a:t>Immunity</a:t>
            </a:r>
            <a:r>
              <a:rPr lang="en-US" dirty="0"/>
              <a:t>–Antibodies and many molecules involved in development and execution of immune responses are proteins.</a:t>
            </a:r>
            <a:endParaRPr lang="en-US" dirty="0">
              <a:solidFill>
                <a:srgbClr val="FF0000"/>
              </a:solidFill>
            </a:endParaRPr>
          </a:p>
        </p:txBody>
      </p:sp>
    </p:spTree>
    <p:extLst>
      <p:ext uri="{BB962C8B-B14F-4D97-AF65-F5344CB8AC3E}">
        <p14:creationId xmlns:p14="http://schemas.microsoft.com/office/powerpoint/2010/main" val="2291729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Nucleic acids (DNA and RNA)</a:t>
            </a:r>
          </a:p>
        </p:txBody>
      </p:sp>
      <p:sp>
        <p:nvSpPr>
          <p:cNvPr id="3" name="Content Placeholder 2"/>
          <p:cNvSpPr>
            <a:spLocks noGrp="1"/>
          </p:cNvSpPr>
          <p:nvPr>
            <p:ph idx="1"/>
          </p:nvPr>
        </p:nvSpPr>
        <p:spPr/>
        <p:txBody>
          <a:bodyPr>
            <a:normAutofit fontScale="92500"/>
          </a:bodyPr>
          <a:lstStyle/>
          <a:p>
            <a:r>
              <a:rPr lang="en-US" dirty="0"/>
              <a:t>DNA---the molecular code for all RNA and protein of the cell. Regions of DNA (known as genes)  can be transcribed into RNA.  Think of it as the recipes carried by the cell for the working molecules.</a:t>
            </a:r>
          </a:p>
          <a:p>
            <a:endParaRPr lang="en-US" dirty="0"/>
          </a:p>
          <a:p>
            <a:r>
              <a:rPr lang="en-US" dirty="0"/>
              <a:t>These recipes are passed on to new generations (of cells—via mitosis) and accessed by the cell when needed ( by gene expression mechanisms).</a:t>
            </a:r>
          </a:p>
          <a:p>
            <a:pPr marL="0" indent="0">
              <a:buNone/>
            </a:pPr>
            <a:endParaRPr lang="en-US" dirty="0"/>
          </a:p>
        </p:txBody>
      </p:sp>
    </p:spTree>
    <p:extLst>
      <p:ext uri="{BB962C8B-B14F-4D97-AF65-F5344CB8AC3E}">
        <p14:creationId xmlns:p14="http://schemas.microsoft.com/office/powerpoint/2010/main" val="454660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RNA… a once underappreciated molecule!</a:t>
            </a:r>
          </a:p>
        </p:txBody>
      </p:sp>
      <p:sp>
        <p:nvSpPr>
          <p:cNvPr id="3" name="Content Placeholder 2"/>
          <p:cNvSpPr>
            <a:spLocks noGrp="1"/>
          </p:cNvSpPr>
          <p:nvPr>
            <p:ph idx="1"/>
          </p:nvPr>
        </p:nvSpPr>
        <p:spPr/>
        <p:txBody>
          <a:bodyPr/>
          <a:lstStyle/>
          <a:p>
            <a:r>
              <a:rPr lang="en-US" dirty="0"/>
              <a:t>Once thought to be an inactive intermediate in the synthesis of proteins, RNAs are now known to be  the “rock stars” of the cell, with a central role in controlling gene expression.</a:t>
            </a:r>
          </a:p>
          <a:p>
            <a:endParaRPr lang="en-US" dirty="0"/>
          </a:p>
          <a:p>
            <a:pPr lvl="1"/>
            <a:r>
              <a:rPr lang="en-US" dirty="0"/>
              <a:t>e.g. A class of molecules called micro RNAs.  Generally associated with reducing gene expression.</a:t>
            </a:r>
          </a:p>
        </p:txBody>
      </p:sp>
    </p:spTree>
    <p:extLst>
      <p:ext uri="{BB962C8B-B14F-4D97-AF65-F5344CB8AC3E}">
        <p14:creationId xmlns:p14="http://schemas.microsoft.com/office/powerpoint/2010/main" val="2906271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5000" y="1206500"/>
            <a:ext cx="7874000" cy="4445000"/>
          </a:xfrm>
          <a:prstGeom prst="rect">
            <a:avLst/>
          </a:prstGeom>
        </p:spPr>
      </p:pic>
    </p:spTree>
    <p:extLst>
      <p:ext uri="{BB962C8B-B14F-4D97-AF65-F5344CB8AC3E}">
        <p14:creationId xmlns:p14="http://schemas.microsoft.com/office/powerpoint/2010/main" val="3347545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macromolecules</a:t>
            </a:r>
          </a:p>
        </p:txBody>
      </p:sp>
      <p:sp>
        <p:nvSpPr>
          <p:cNvPr id="3" name="Content Placeholder 2"/>
          <p:cNvSpPr>
            <a:spLocks noGrp="1"/>
          </p:cNvSpPr>
          <p:nvPr>
            <p:ph idx="1"/>
          </p:nvPr>
        </p:nvSpPr>
        <p:spPr/>
        <p:txBody>
          <a:bodyPr/>
          <a:lstStyle/>
          <a:p>
            <a:r>
              <a:rPr lang="en-US" dirty="0"/>
              <a:t>Polysaccharides.</a:t>
            </a:r>
          </a:p>
          <a:p>
            <a:pPr lvl="1"/>
            <a:r>
              <a:rPr lang="en-US" dirty="0"/>
              <a:t>Cell structure/strength (component of cell walls)</a:t>
            </a:r>
          </a:p>
          <a:p>
            <a:pPr lvl="1"/>
            <a:r>
              <a:rPr lang="en-US" dirty="0"/>
              <a:t>Stored energy</a:t>
            </a:r>
          </a:p>
          <a:p>
            <a:pPr lvl="1"/>
            <a:r>
              <a:rPr lang="en-US" dirty="0"/>
              <a:t>Modification of other molecules (proteins and lipids)</a:t>
            </a:r>
          </a:p>
          <a:p>
            <a:pPr lvl="1"/>
            <a:endParaRPr lang="en-US" dirty="0"/>
          </a:p>
        </p:txBody>
      </p:sp>
    </p:spTree>
    <p:extLst>
      <p:ext uri="{BB962C8B-B14F-4D97-AF65-F5344CB8AC3E}">
        <p14:creationId xmlns:p14="http://schemas.microsoft.com/office/powerpoint/2010/main" val="3689367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lstStyle/>
          <a:p>
            <a:r>
              <a:rPr lang="en-US" dirty="0" err="1"/>
              <a:t>Biol</a:t>
            </a:r>
            <a:r>
              <a:rPr lang="en-US" dirty="0"/>
              <a:t> 480 is in large part a continuation of Genetics (</a:t>
            </a:r>
            <a:r>
              <a:rPr lang="en-US" dirty="0" err="1"/>
              <a:t>Biol</a:t>
            </a:r>
            <a:r>
              <a:rPr lang="en-US" dirty="0"/>
              <a:t> 215) which began with classical genetics and ended with a brief glimpse at  molecular genetics.</a:t>
            </a:r>
          </a:p>
          <a:p>
            <a:endParaRPr lang="en-US" dirty="0"/>
          </a:p>
          <a:p>
            <a:r>
              <a:rPr lang="en-US" dirty="0"/>
              <a:t>My training is in Molecular Genetics and Cell Biology so the course is really fun to teach and relevant to my research</a:t>
            </a:r>
          </a:p>
        </p:txBody>
      </p:sp>
    </p:spTree>
    <p:extLst>
      <p:ext uri="{BB962C8B-B14F-4D97-AF65-F5344CB8AC3E}">
        <p14:creationId xmlns:p14="http://schemas.microsoft.com/office/powerpoint/2010/main" val="4145188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1DB90-9097-DC4D-9A2D-99666BD44C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01B3647-CDBD-FB4A-9C6B-054182DA156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024E11A-F302-0942-B63D-D486BC5836BD}"/>
              </a:ext>
            </a:extLst>
          </p:cNvPr>
          <p:cNvPicPr>
            <a:picLocks noChangeAspect="1"/>
          </p:cNvPicPr>
          <p:nvPr/>
        </p:nvPicPr>
        <p:blipFill>
          <a:blip r:embed="rId2"/>
          <a:stretch>
            <a:fillRect/>
          </a:stretch>
        </p:blipFill>
        <p:spPr>
          <a:xfrm>
            <a:off x="457200" y="1507174"/>
            <a:ext cx="7618288" cy="4180535"/>
          </a:xfrm>
          <a:prstGeom prst="rect">
            <a:avLst/>
          </a:prstGeom>
        </p:spPr>
      </p:pic>
    </p:spTree>
    <p:extLst>
      <p:ext uri="{BB962C8B-B14F-4D97-AF65-F5344CB8AC3E}">
        <p14:creationId xmlns:p14="http://schemas.microsoft.com/office/powerpoint/2010/main" val="1672279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368634-072C-F84E-94FC-84807600CF3D}"/>
              </a:ext>
            </a:extLst>
          </p:cNvPr>
          <p:cNvPicPr>
            <a:picLocks noChangeAspect="1"/>
          </p:cNvPicPr>
          <p:nvPr/>
        </p:nvPicPr>
        <p:blipFill>
          <a:blip r:embed="rId2"/>
          <a:stretch>
            <a:fillRect/>
          </a:stretch>
        </p:blipFill>
        <p:spPr>
          <a:xfrm>
            <a:off x="0" y="1138535"/>
            <a:ext cx="9144000" cy="4580930"/>
          </a:xfrm>
          <a:prstGeom prst="rect">
            <a:avLst/>
          </a:prstGeom>
        </p:spPr>
      </p:pic>
      <p:sp>
        <p:nvSpPr>
          <p:cNvPr id="2" name="Title 1">
            <a:extLst>
              <a:ext uri="{FF2B5EF4-FFF2-40B4-BE49-F238E27FC236}">
                <a16:creationId xmlns:a16="http://schemas.microsoft.com/office/drawing/2014/main" id="{E9497B5B-BC9D-7946-AAB3-68EC84D1AD9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90D8F2F-9863-3640-AFB6-BA6BC8EBDD54}"/>
              </a:ext>
            </a:extLst>
          </p:cNvPr>
          <p:cNvSpPr>
            <a:spLocks noGrp="1"/>
          </p:cNvSpPr>
          <p:nvPr>
            <p:ph idx="1"/>
          </p:nvPr>
        </p:nvSpPr>
        <p:spPr>
          <a:xfrm>
            <a:off x="1571946" y="1579652"/>
            <a:ext cx="7114854" cy="3845103"/>
          </a:xfrm>
        </p:spPr>
        <p:txBody>
          <a:bodyPr/>
          <a:lstStyle/>
          <a:p>
            <a:endParaRPr lang="en-US" dirty="0"/>
          </a:p>
        </p:txBody>
      </p:sp>
    </p:spTree>
    <p:extLst>
      <p:ext uri="{BB962C8B-B14F-4D97-AF65-F5344CB8AC3E}">
        <p14:creationId xmlns:p14="http://schemas.microsoft.com/office/powerpoint/2010/main" val="3670956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Lipids</a:t>
            </a:r>
          </a:p>
          <a:p>
            <a:pPr lvl="1"/>
            <a:r>
              <a:rPr lang="en-US" dirty="0"/>
              <a:t>Stored energy</a:t>
            </a:r>
          </a:p>
          <a:p>
            <a:pPr lvl="1"/>
            <a:r>
              <a:rPr lang="en-US" dirty="0"/>
              <a:t>Cell structure (membrane component)</a:t>
            </a:r>
          </a:p>
          <a:p>
            <a:pPr lvl="1"/>
            <a:r>
              <a:rPr lang="en-US" dirty="0"/>
              <a:t> cell signaling</a:t>
            </a:r>
          </a:p>
          <a:p>
            <a:pPr lvl="1"/>
            <a:endParaRPr lang="en-US" dirty="0"/>
          </a:p>
        </p:txBody>
      </p:sp>
    </p:spTree>
    <p:extLst>
      <p:ext uri="{BB962C8B-B14F-4D97-AF65-F5344CB8AC3E}">
        <p14:creationId xmlns:p14="http://schemas.microsoft.com/office/powerpoint/2010/main" val="773061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polymers</a:t>
            </a:r>
          </a:p>
        </p:txBody>
      </p:sp>
      <p:sp>
        <p:nvSpPr>
          <p:cNvPr id="3" name="Content Placeholder 2"/>
          <p:cNvSpPr>
            <a:spLocks noGrp="1"/>
          </p:cNvSpPr>
          <p:nvPr>
            <p:ph idx="1"/>
          </p:nvPr>
        </p:nvSpPr>
        <p:spPr/>
        <p:txBody>
          <a:bodyPr/>
          <a:lstStyle/>
          <a:p>
            <a:r>
              <a:rPr lang="en-US" dirty="0"/>
              <a:t>All 4 classes of macromolecules (Protein, Nucleic acids, Lipids, polysaccharides)  are considered polymers---large molecules built of small subunits (monomers)</a:t>
            </a:r>
          </a:p>
          <a:p>
            <a:pPr marL="0" indent="0">
              <a:buNone/>
            </a:pPr>
            <a:r>
              <a:rPr lang="en-US" dirty="0"/>
              <a:t>Proteins from amino acids (20 kinds)</a:t>
            </a:r>
          </a:p>
          <a:p>
            <a:pPr marL="0" indent="0">
              <a:buNone/>
            </a:pPr>
            <a:r>
              <a:rPr lang="en-US" dirty="0"/>
              <a:t>Nucleic acids from nucleotides (5 kinds)</a:t>
            </a:r>
          </a:p>
          <a:p>
            <a:pPr marL="0" indent="0">
              <a:buNone/>
            </a:pPr>
            <a:r>
              <a:rPr lang="en-US" dirty="0" err="1"/>
              <a:t>Polysaccahrides</a:t>
            </a:r>
            <a:r>
              <a:rPr lang="en-US" dirty="0"/>
              <a:t> from sugars</a:t>
            </a:r>
          </a:p>
          <a:p>
            <a:pPr marL="0" indent="0">
              <a:buNone/>
            </a:pPr>
            <a:r>
              <a:rPr lang="en-US" dirty="0"/>
              <a:t>Lipids from fatty acids and glycerol</a:t>
            </a:r>
          </a:p>
          <a:p>
            <a:pPr marL="0" indent="0">
              <a:buNone/>
            </a:pPr>
            <a:endParaRPr lang="en-US" dirty="0"/>
          </a:p>
        </p:txBody>
      </p:sp>
    </p:spTree>
    <p:extLst>
      <p:ext uri="{BB962C8B-B14F-4D97-AF65-F5344CB8AC3E}">
        <p14:creationId xmlns:p14="http://schemas.microsoft.com/office/powerpoint/2010/main" val="2698015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a:t>
            </a:r>
          </a:p>
        </p:txBody>
      </p:sp>
      <p:sp>
        <p:nvSpPr>
          <p:cNvPr id="3" name="Content Placeholder 2"/>
          <p:cNvSpPr>
            <a:spLocks noGrp="1"/>
          </p:cNvSpPr>
          <p:nvPr>
            <p:ph idx="1"/>
          </p:nvPr>
        </p:nvSpPr>
        <p:spPr/>
        <p:txBody>
          <a:bodyPr/>
          <a:lstStyle/>
          <a:p>
            <a:r>
              <a:rPr lang="en-US" dirty="0"/>
              <a:t>For Friday---read the article:</a:t>
            </a:r>
          </a:p>
          <a:p>
            <a:r>
              <a:rPr lang="en-US" dirty="0">
                <a:hlinkClick r:id="rId2"/>
              </a:rPr>
              <a:t>https://biodesign.asu.edu/news/dna-auto-pilot</a:t>
            </a:r>
            <a:endParaRPr lang="en-US" dirty="0"/>
          </a:p>
          <a:p>
            <a:r>
              <a:rPr lang="en-US" dirty="0"/>
              <a:t>And comments: </a:t>
            </a:r>
            <a:r>
              <a:rPr lang="en-US" dirty="0">
                <a:hlinkClick r:id="rId3"/>
              </a:rPr>
              <a:t>https://www.news-medical.net/news/20190104/New-method-for-automation-of-DNA-origami.aspx</a:t>
            </a:r>
            <a:endParaRPr lang="en-US" dirty="0"/>
          </a:p>
          <a:p>
            <a:endParaRPr lang="en-US" dirty="0"/>
          </a:p>
          <a:p>
            <a:r>
              <a:rPr lang="en-US" dirty="0"/>
              <a:t>Be ready to discuss Friday.</a:t>
            </a:r>
          </a:p>
        </p:txBody>
      </p:sp>
    </p:spTree>
    <p:extLst>
      <p:ext uri="{BB962C8B-B14F-4D97-AF65-F5344CB8AC3E}">
        <p14:creationId xmlns:p14="http://schemas.microsoft.com/office/powerpoint/2010/main" val="4143678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Syllabus</a:t>
            </a:r>
          </a:p>
        </p:txBody>
      </p:sp>
      <p:sp>
        <p:nvSpPr>
          <p:cNvPr id="3" name="Content Placeholder 2"/>
          <p:cNvSpPr>
            <a:spLocks noGrp="1"/>
          </p:cNvSpPr>
          <p:nvPr>
            <p:ph idx="1"/>
          </p:nvPr>
        </p:nvSpPr>
        <p:spPr/>
        <p:txBody>
          <a:bodyPr/>
          <a:lstStyle/>
          <a:p>
            <a:r>
              <a:rPr lang="en-US" dirty="0"/>
              <a:t>The syllabus is almost always underappreciated and underutilized.  </a:t>
            </a:r>
          </a:p>
          <a:p>
            <a:endParaRPr lang="en-US" dirty="0"/>
          </a:p>
          <a:p>
            <a:r>
              <a:rPr lang="en-US" dirty="0"/>
              <a:t>Access it often---good information.</a:t>
            </a:r>
          </a:p>
          <a:p>
            <a:endParaRPr lang="en-US" dirty="0"/>
          </a:p>
          <a:p>
            <a:r>
              <a:rPr lang="en-US" dirty="0"/>
              <a:t>But…always ask questions if you are unsure or something seems unclear---I make mistakes—I forget—I am not that tech savvy….</a:t>
            </a:r>
          </a:p>
          <a:p>
            <a:pPr marL="0" indent="0">
              <a:buNone/>
            </a:pPr>
            <a:endParaRPr lang="en-US" dirty="0"/>
          </a:p>
        </p:txBody>
      </p:sp>
    </p:spTree>
    <p:extLst>
      <p:ext uri="{BB962C8B-B14F-4D97-AF65-F5344CB8AC3E}">
        <p14:creationId xmlns:p14="http://schemas.microsoft.com/office/powerpoint/2010/main" val="2702539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Announcements/Assignments</a:t>
            </a:r>
            <a:br>
              <a:rPr lang="en-US" dirty="0"/>
            </a:br>
            <a:endParaRPr lang="en-US" dirty="0"/>
          </a:p>
        </p:txBody>
      </p:sp>
      <p:sp>
        <p:nvSpPr>
          <p:cNvPr id="3" name="Content Placeholder 2"/>
          <p:cNvSpPr>
            <a:spLocks noGrp="1"/>
          </p:cNvSpPr>
          <p:nvPr>
            <p:ph idx="1"/>
          </p:nvPr>
        </p:nvSpPr>
        <p:spPr/>
        <p:txBody>
          <a:bodyPr/>
          <a:lstStyle/>
          <a:p>
            <a:r>
              <a:rPr lang="en-US" dirty="0"/>
              <a:t>See last slide—reading a paper.</a:t>
            </a:r>
          </a:p>
          <a:p>
            <a:endParaRPr lang="en-US" dirty="0"/>
          </a:p>
          <a:p>
            <a:pPr lvl="1"/>
            <a:endParaRPr lang="en-US" dirty="0"/>
          </a:p>
        </p:txBody>
      </p:sp>
    </p:spTree>
    <p:extLst>
      <p:ext uri="{BB962C8B-B14F-4D97-AF65-F5344CB8AC3E}">
        <p14:creationId xmlns:p14="http://schemas.microsoft.com/office/powerpoint/2010/main" val="850029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 Molecular Biology…</a:t>
            </a:r>
          </a:p>
        </p:txBody>
      </p:sp>
      <p:sp>
        <p:nvSpPr>
          <p:cNvPr id="3" name="Content Placeholder 2"/>
          <p:cNvSpPr>
            <a:spLocks noGrp="1"/>
          </p:cNvSpPr>
          <p:nvPr>
            <p:ph idx="1"/>
          </p:nvPr>
        </p:nvSpPr>
        <p:spPr/>
        <p:txBody>
          <a:bodyPr/>
          <a:lstStyle/>
          <a:p>
            <a:endParaRPr lang="en-US" dirty="0"/>
          </a:p>
          <a:p>
            <a:pPr marL="0" indent="0">
              <a:buNone/>
            </a:pPr>
            <a:r>
              <a:rPr lang="en-US" dirty="0"/>
              <a:t>In a way the most focused of all fields of biology</a:t>
            </a:r>
          </a:p>
        </p:txBody>
      </p:sp>
    </p:spTree>
    <p:extLst>
      <p:ext uri="{BB962C8B-B14F-4D97-AF65-F5344CB8AC3E}">
        <p14:creationId xmlns:p14="http://schemas.microsoft.com/office/powerpoint/2010/main" val="4264381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97460" y="440752"/>
            <a:ext cx="5053176" cy="6200610"/>
          </a:xfrm>
          <a:prstGeom prst="rect">
            <a:avLst/>
          </a:prstGeom>
        </p:spPr>
      </p:pic>
      <p:pic>
        <p:nvPicPr>
          <p:cNvPr id="6" name="Picture 5"/>
          <p:cNvPicPr>
            <a:picLocks noChangeAspect="1"/>
          </p:cNvPicPr>
          <p:nvPr/>
        </p:nvPicPr>
        <p:blipFill>
          <a:blip r:embed="rId3"/>
          <a:stretch>
            <a:fillRect/>
          </a:stretch>
        </p:blipFill>
        <p:spPr>
          <a:xfrm>
            <a:off x="0" y="4008631"/>
            <a:ext cx="3383071" cy="1968332"/>
          </a:xfrm>
          <a:prstGeom prst="rect">
            <a:avLst/>
          </a:prstGeom>
        </p:spPr>
      </p:pic>
      <p:sp>
        <p:nvSpPr>
          <p:cNvPr id="7" name="TextBox 6"/>
          <p:cNvSpPr txBox="1"/>
          <p:nvPr/>
        </p:nvSpPr>
        <p:spPr>
          <a:xfrm>
            <a:off x="277792" y="3608521"/>
            <a:ext cx="2209111" cy="400110"/>
          </a:xfrm>
          <a:prstGeom prst="rect">
            <a:avLst/>
          </a:prstGeom>
          <a:noFill/>
        </p:spPr>
        <p:txBody>
          <a:bodyPr wrap="square" rtlCol="0">
            <a:spAutoFit/>
          </a:bodyPr>
          <a:lstStyle/>
          <a:p>
            <a:r>
              <a:rPr lang="en-US" sz="2000" dirty="0"/>
              <a:t>population</a:t>
            </a:r>
          </a:p>
        </p:txBody>
      </p:sp>
    </p:spTree>
    <p:extLst>
      <p:ext uri="{BB962C8B-B14F-4D97-AF65-F5344CB8AC3E}">
        <p14:creationId xmlns:p14="http://schemas.microsoft.com/office/powerpoint/2010/main" val="60698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Chemically speaking…</a:t>
            </a:r>
          </a:p>
        </p:txBody>
      </p:sp>
      <p:sp>
        <p:nvSpPr>
          <p:cNvPr id="3" name="Content Placeholder 2"/>
          <p:cNvSpPr>
            <a:spLocks noGrp="1"/>
          </p:cNvSpPr>
          <p:nvPr>
            <p:ph idx="1"/>
          </p:nvPr>
        </p:nvSpPr>
        <p:spPr/>
        <p:txBody>
          <a:bodyPr/>
          <a:lstStyle/>
          <a:p>
            <a:r>
              <a:rPr lang="en-US" dirty="0"/>
              <a:t>A molecule is 2 or more atoms held by a covalent bond. </a:t>
            </a:r>
          </a:p>
          <a:p>
            <a:endParaRPr lang="en-US" dirty="0"/>
          </a:p>
          <a:p>
            <a:r>
              <a:rPr lang="en-US" dirty="0"/>
              <a:t>Biomolecules, those making up living things nearly always have shapes and properties that are in large part due to non-covalent bonds as well.</a:t>
            </a:r>
          </a:p>
        </p:txBody>
      </p:sp>
    </p:spTree>
    <p:extLst>
      <p:ext uri="{BB962C8B-B14F-4D97-AF65-F5344CB8AC3E}">
        <p14:creationId xmlns:p14="http://schemas.microsoft.com/office/powerpoint/2010/main" val="3745037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molecules</a:t>
            </a:r>
          </a:p>
        </p:txBody>
      </p:sp>
      <p:sp>
        <p:nvSpPr>
          <p:cNvPr id="3" name="Content Placeholder 2"/>
          <p:cNvSpPr>
            <a:spLocks noGrp="1"/>
          </p:cNvSpPr>
          <p:nvPr>
            <p:ph idx="1"/>
          </p:nvPr>
        </p:nvSpPr>
        <p:spPr/>
        <p:txBody>
          <a:bodyPr>
            <a:normAutofit fontScale="92500" lnSpcReduction="10000"/>
          </a:bodyPr>
          <a:lstStyle/>
          <a:p>
            <a:r>
              <a:rPr lang="en-US" dirty="0"/>
              <a:t>Molecules differ in size/composition</a:t>
            </a:r>
          </a:p>
          <a:p>
            <a:r>
              <a:rPr lang="en-US" dirty="0"/>
              <a:t>Cellular “small” molecules (molecular weight 100-1000)</a:t>
            </a:r>
          </a:p>
          <a:p>
            <a:endParaRPr lang="en-US" dirty="0"/>
          </a:p>
          <a:p>
            <a:pPr marL="0" indent="0">
              <a:buNone/>
            </a:pPr>
            <a:r>
              <a:rPr lang="en-US" dirty="0"/>
              <a:t>	Sugars</a:t>
            </a:r>
          </a:p>
          <a:p>
            <a:pPr marL="0" indent="0">
              <a:buNone/>
            </a:pPr>
            <a:r>
              <a:rPr lang="en-US" dirty="0"/>
              <a:t>	amino acids</a:t>
            </a:r>
          </a:p>
          <a:p>
            <a:pPr marL="0" indent="0">
              <a:buNone/>
            </a:pPr>
            <a:r>
              <a:rPr lang="en-US" dirty="0"/>
              <a:t>	nucleotides</a:t>
            </a:r>
          </a:p>
          <a:p>
            <a:pPr marL="0" indent="0">
              <a:buNone/>
            </a:pPr>
            <a:r>
              <a:rPr lang="en-US" dirty="0"/>
              <a:t>	water</a:t>
            </a:r>
          </a:p>
          <a:p>
            <a:pPr marL="0" indent="0">
              <a:buNone/>
            </a:pPr>
            <a:r>
              <a:rPr lang="en-US" dirty="0"/>
              <a:t>	fatty acids</a:t>
            </a:r>
          </a:p>
          <a:p>
            <a:endParaRPr lang="en-US" dirty="0"/>
          </a:p>
          <a:p>
            <a:pPr marL="0" indent="0">
              <a:buNone/>
            </a:pPr>
            <a:endParaRPr lang="en-US" dirty="0"/>
          </a:p>
        </p:txBody>
      </p:sp>
    </p:spTree>
    <p:extLst>
      <p:ext uri="{BB962C8B-B14F-4D97-AF65-F5344CB8AC3E}">
        <p14:creationId xmlns:p14="http://schemas.microsoft.com/office/powerpoint/2010/main" val="206480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These molecules facilitate communication, contribute to structure, and are the building  blocks of the “large” molecules (macromolecules) of the cell.</a:t>
            </a:r>
          </a:p>
        </p:txBody>
      </p:sp>
    </p:spTree>
    <p:extLst>
      <p:ext uri="{BB962C8B-B14F-4D97-AF65-F5344CB8AC3E}">
        <p14:creationId xmlns:p14="http://schemas.microsoft.com/office/powerpoint/2010/main" val="1151188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703</TotalTime>
  <Words>681</Words>
  <Application>Microsoft Macintosh PowerPoint</Application>
  <PresentationFormat>On-screen Show (4:3)</PresentationFormat>
  <Paragraphs>93</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Molecular Biology Biol 480</vt:lpstr>
      <vt:lpstr>Welcome!</vt:lpstr>
      <vt:lpstr>Syllabus</vt:lpstr>
      <vt:lpstr>Announcements/Assignments </vt:lpstr>
      <vt:lpstr>Define Molecular Biology…</vt:lpstr>
      <vt:lpstr>PowerPoint Presentation</vt:lpstr>
      <vt:lpstr>Chemically speaking…</vt:lpstr>
      <vt:lpstr>Small molecules</vt:lpstr>
      <vt:lpstr>PowerPoint Presentation</vt:lpstr>
      <vt:lpstr>Large molecules</vt:lpstr>
      <vt:lpstr>Prototype cell</vt:lpstr>
      <vt:lpstr>Abundance reflects importance</vt:lpstr>
      <vt:lpstr>Differentiated/specialized cells</vt:lpstr>
      <vt:lpstr>Roles of proteins</vt:lpstr>
      <vt:lpstr>Roles of proteins (continued)</vt:lpstr>
      <vt:lpstr>Nucleic acids (DNA and RNA)</vt:lpstr>
      <vt:lpstr>RNA… a once underappreciated molecule!</vt:lpstr>
      <vt:lpstr>PowerPoint Presentation</vt:lpstr>
      <vt:lpstr>Other macromolecules</vt:lpstr>
      <vt:lpstr>PowerPoint Presentation</vt:lpstr>
      <vt:lpstr>PowerPoint Presentation</vt:lpstr>
      <vt:lpstr>PowerPoint Presentation</vt:lpstr>
      <vt:lpstr>polymers</vt:lpstr>
      <vt:lpstr>Homework</vt:lpstr>
    </vt:vector>
  </TitlesOfParts>
  <Company>Minot State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Biology Biol 480</dc:title>
  <dc:creator>Heidi Super</dc:creator>
  <cp:lastModifiedBy>Microsoft Office User</cp:lastModifiedBy>
  <cp:revision>29</cp:revision>
  <dcterms:created xsi:type="dcterms:W3CDTF">2012-08-22T01:19:49Z</dcterms:created>
  <dcterms:modified xsi:type="dcterms:W3CDTF">2019-01-09T15:40:30Z</dcterms:modified>
</cp:coreProperties>
</file>